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6" r:id="rId3"/>
    <p:sldId id="274" r:id="rId5"/>
    <p:sldId id="269" r:id="rId6"/>
  </p:sldIdLst>
  <p:sldSz cx="9906000" cy="6858000" type="A4"/>
  <p:notesSz cx="6858000" cy="9144000"/>
  <p:custDataLst>
    <p:tags r:id="rId1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C0FF"/>
    <a:srgbClr val="9BE5FF"/>
    <a:srgbClr val="CDF2FF"/>
    <a:srgbClr val="F9E4E9"/>
    <a:srgbClr val="FB818E"/>
    <a:srgbClr val="FD939E"/>
    <a:srgbClr val="FEA3AD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0" d="100"/>
          <a:sy n="100" d="100"/>
        </p:scale>
        <p:origin x="1596" y="10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gs" Target="tags/tag4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F57EB5-4F0A-48F8-AE73-754076D4129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7C8198-B0D1-4F45-86AF-F106C2A3591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7C8198-B0D1-4F45-86AF-F106C2A3591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7C8198-B0D1-4F45-86AF-F106C2A3591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7C8198-B0D1-4F45-86AF-F106C2A3591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7388-6B62-4340-9B71-3C8F9B240C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53A6-B0F7-4AAF-A7F2-4C000138FF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7388-6B62-4340-9B71-3C8F9B240C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53A6-B0F7-4AAF-A7F2-4C000138FF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7388-6B62-4340-9B71-3C8F9B240C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53A6-B0F7-4AAF-A7F2-4C000138FF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7388-6B62-4340-9B71-3C8F9B240C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53A6-B0F7-4AAF-A7F2-4C000138FF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7388-6B62-4340-9B71-3C8F9B240C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53A6-B0F7-4AAF-A7F2-4C000138FF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7388-6B62-4340-9B71-3C8F9B240C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53A6-B0F7-4AAF-A7F2-4C000138FF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7388-6B62-4340-9B71-3C8F9B240C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53A6-B0F7-4AAF-A7F2-4C000138FF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7388-6B62-4340-9B71-3C8F9B240C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53A6-B0F7-4AAF-A7F2-4C000138FF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7388-6B62-4340-9B71-3C8F9B240C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53A6-B0F7-4AAF-A7F2-4C000138FF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7388-6B62-4340-9B71-3C8F9B240C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53A6-B0F7-4AAF-A7F2-4C000138FF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7388-6B62-4340-9B71-3C8F9B240C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53A6-B0F7-4AAF-A7F2-4C000138FF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C7388-6B62-4340-9B71-3C8F9B240C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653A6-B0F7-4AAF-A7F2-4C000138FF5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0" t="18148" b="20201"/>
          <a:stretch>
            <a:fillRect/>
          </a:stretch>
        </p:blipFill>
        <p:spPr>
          <a:xfrm>
            <a:off x="-76200" y="-319405"/>
            <a:ext cx="10175875" cy="7177405"/>
          </a:xfrm>
          <a:prstGeom prst="rect">
            <a:avLst/>
          </a:prstGeom>
          <a:ln>
            <a:noFill/>
          </a:ln>
        </p:spPr>
      </p:pic>
      <p:graphicFrame>
        <p:nvGraphicFramePr>
          <p:cNvPr id="2" name="表格 1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307975" y="1005840"/>
          <a:ext cx="4685665" cy="536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9110"/>
                <a:gridCol w="771525"/>
                <a:gridCol w="320675"/>
                <a:gridCol w="488950"/>
                <a:gridCol w="895350"/>
                <a:gridCol w="840740"/>
                <a:gridCol w="869315"/>
              </a:tblGrid>
              <a:tr h="497205">
                <a:tc gridSpan="7">
                  <a:txBody>
                    <a:bodyPr/>
                    <a:p>
                      <a:pPr algn="ctr"/>
                      <a:r>
                        <a:rPr lang="en-US" altLang="zh-CN" sz="1800" b="1" smtClean="0">
                          <a:latin typeface="仿宋" panose="02010609060101010101" charset="-122"/>
                          <a:ea typeface="仿宋" panose="02010609060101010101" charset="-122"/>
                        </a:rPr>
                        <a:t>“</a:t>
                      </a:r>
                      <a:r>
                        <a:rPr lang="zh-CN" altLang="en-US" sz="1800" b="1" smtClean="0">
                          <a:latin typeface="仿宋" panose="02010609060101010101" charset="-122"/>
                          <a:ea typeface="仿宋" panose="02010609060101010101" charset="-122"/>
                        </a:rPr>
                        <a:t>会聚良缘</a:t>
                      </a:r>
                      <a:r>
                        <a:rPr lang="en-US" altLang="zh-CN" sz="1800" b="1" smtClean="0">
                          <a:latin typeface="仿宋" panose="02010609060101010101" charset="-122"/>
                          <a:ea typeface="仿宋" panose="02010609060101010101" charset="-122"/>
                        </a:rPr>
                        <a:t> </a:t>
                      </a:r>
                      <a:r>
                        <a:rPr lang="zh-CN" altLang="en-US" sz="1800" b="1" smtClean="0">
                          <a:latin typeface="仿宋" panose="02010609060101010101" charset="-122"/>
                          <a:ea typeface="仿宋" panose="02010609060101010101" charset="-122"/>
                        </a:rPr>
                        <a:t>泉城有约</a:t>
                      </a:r>
                      <a:r>
                        <a:rPr lang="en-US" altLang="zh-CN" sz="1800" b="1" smtClean="0">
                          <a:latin typeface="仿宋" panose="02010609060101010101" charset="-122"/>
                          <a:ea typeface="仿宋" panose="02010609060101010101" charset="-122"/>
                        </a:rPr>
                        <a:t>”</a:t>
                      </a:r>
                      <a:r>
                        <a:rPr lang="zh-CN" altLang="en-US" sz="1800" b="1" smtClean="0">
                          <a:latin typeface="仿宋" panose="02010609060101010101" charset="-122"/>
                          <a:ea typeface="仿宋" panose="02010609060101010101" charset="-122"/>
                        </a:rPr>
                        <a:t>单身职工信息展示</a:t>
                      </a:r>
                      <a:r>
                        <a:rPr lang="zh-CN" altLang="en-US" sz="1800" b="1" smtClean="0">
                          <a:latin typeface="仿宋" panose="02010609060101010101" charset="-122"/>
                          <a:ea typeface="仿宋" panose="02010609060101010101" charset="-122"/>
                        </a:rPr>
                        <a:t>卡</a:t>
                      </a:r>
                      <a:endParaRPr lang="zh-CN" altLang="en-US" sz="1800" b="1" smtClean="0"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347345">
                <a:tc>
                  <a:txBody>
                    <a:bodyPr/>
                    <a:p>
                      <a:pPr algn="ctr"/>
                      <a:r>
                        <a:rPr lang="zh-CN" altLang="en-US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编号</a:t>
                      </a:r>
                      <a:endParaRPr lang="zh-CN" altLang="en-US" sz="1100" b="0" kern="1200" smtClean="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 gridSpan="2">
                  <a:txBody>
                    <a:bodyPr/>
                    <a:p>
                      <a:pPr algn="ctr"/>
                      <a:endParaRPr lang="en-US" altLang="zh-CN" sz="14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/>
                      <a:r>
                        <a:rPr lang="zh-CN" altLang="en-US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出生</a:t>
                      </a:r>
                      <a:endParaRPr lang="en-US" altLang="zh-CN" sz="1100" b="0" kern="1200" smtClean="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  <a:p>
                      <a:pPr algn="ctr"/>
                      <a:r>
                        <a:rPr lang="zh-CN" altLang="en-US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年月</a:t>
                      </a:r>
                      <a:endParaRPr lang="zh-CN" altLang="en-US" sz="1100" b="0" kern="120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/>
                      <a:endParaRPr lang="en-US" altLang="zh-CN" sz="11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/>
                      <a:r>
                        <a:rPr lang="zh-CN" altLang="en-US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身高</a:t>
                      </a:r>
                      <a:r>
                        <a:rPr lang="en-US" altLang="zh-CN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/</a:t>
                      </a:r>
                      <a:r>
                        <a:rPr lang="zh-CN" altLang="en-US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体重</a:t>
                      </a:r>
                      <a:endParaRPr lang="zh-CN" altLang="en-US" sz="1100" b="0" kern="120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/>
                      <a:endParaRPr lang="zh-CN" altLang="en-US" sz="11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</a:tr>
              <a:tr h="374015">
                <a:tc>
                  <a:txBody>
                    <a:bodyPr/>
                    <a:p>
                      <a:pPr algn="ctr"/>
                      <a:r>
                        <a:rPr lang="zh-CN" altLang="en-US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学历</a:t>
                      </a:r>
                      <a:endParaRPr lang="zh-CN" altLang="en-US" sz="1100" b="0" kern="1200" smtClean="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R w="12700" cmpd="sng">
                      <a:solidFill>
                        <a:schemeClr val="tx1"/>
                      </a:solidFill>
                      <a:prstDash val="solid"/>
                    </a:lnR>
                  </a:tcPr>
                </a:tc>
                <a:tc gridSpan="2">
                  <a:txBody>
                    <a:bodyPr/>
                    <a:p>
                      <a:pPr algn="ctr"/>
                      <a:endParaRPr lang="zh-CN" altLang="en-US" sz="14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/>
                      <a:r>
                        <a:rPr lang="zh-CN" altLang="en-US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民族</a:t>
                      </a:r>
                      <a:endParaRPr lang="zh-CN" altLang="en-US" sz="1100" b="0" kern="1200" smtClean="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/>
                      <a:endParaRPr lang="zh-CN" altLang="en-US" sz="11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/>
                      <a:r>
                        <a:rPr lang="zh-CN" altLang="en-US" sz="1100" b="0" kern="120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婚姻状况</a:t>
                      </a:r>
                      <a:endParaRPr lang="zh-CN" altLang="en-US" sz="1100" b="0" kern="120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/>
                      <a:endParaRPr lang="zh-CN" altLang="en-US" sz="11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416560">
                <a:tc>
                  <a:txBody>
                    <a:bodyPr/>
                    <a:p>
                      <a:pPr algn="ctr"/>
                      <a:r>
                        <a:rPr lang="zh-CN" altLang="en-US" sz="1100" b="0" smtClean="0">
                          <a:latin typeface="黑体" panose="02010609060101010101" charset="-122"/>
                          <a:ea typeface="黑体" panose="02010609060101010101" charset="-122"/>
                          <a:sym typeface="+mn-ea"/>
                        </a:rPr>
                        <a:t>籍贯</a:t>
                      </a:r>
                      <a:endParaRPr lang="zh-CN" altLang="en-US" sz="1100" b="0" kern="1200" smtClean="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  <a:sym typeface="+mn-ea"/>
                      </a:endParaRPr>
                    </a:p>
                  </a:txBody>
                  <a:tcPr marL="82768" marR="82768" marT="41384" marB="41384" anchor="ctr">
                    <a:lnR w="12700" cmpd="sng">
                      <a:solidFill>
                        <a:schemeClr val="tx1"/>
                      </a:solidFill>
                      <a:prstDash val="solid"/>
                    </a:lnR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gridSpan="6">
                  <a:txBody>
                    <a:bodyPr/>
                    <a:p>
                      <a:pPr algn="l"/>
                      <a:r>
                        <a:rPr lang="zh-CN" altLang="en-US" sz="1400" b="1" kern="1200">
                          <a:solidFill>
                            <a:schemeClr val="tx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+mn-cs"/>
                        </a:rPr>
                        <a:t>山东省济南市</a:t>
                      </a:r>
                      <a:endParaRPr lang="zh-CN" altLang="en-US" sz="14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6863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100" b="0" kern="120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工作单位</a:t>
                      </a:r>
                      <a:endParaRPr lang="zh-CN" altLang="en-US" sz="1100" b="0" kern="120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R w="12700" cmpd="sng">
                      <a:solidFill>
                        <a:schemeClr val="tx1"/>
                      </a:solidFill>
                      <a:prstDash val="solid"/>
                    </a:lnR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gridSpan="6">
                  <a:txBody>
                    <a:bodyPr/>
                    <a:p>
                      <a:pPr algn="l">
                        <a:buNone/>
                      </a:pPr>
                      <a:endParaRPr lang="zh-CN" altLang="en-US" sz="14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62355">
                <a:tc gridSpan="2">
                  <a:txBody>
                    <a:bodyPr/>
                    <a:p>
                      <a:pPr algn="ctr"/>
                      <a:r>
                        <a:rPr lang="zh-CN" altLang="en-US" sz="1400" b="0" smtClean="0">
                          <a:latin typeface="黑体" panose="02010609060101010101" charset="-122"/>
                          <a:ea typeface="黑体" panose="02010609060101010101" charset="-122"/>
                        </a:rPr>
                        <a:t>个人其他</a:t>
                      </a:r>
                      <a:endParaRPr lang="en-US" altLang="zh-CN" sz="1400" b="0" smtClean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  <a:p>
                      <a:pPr algn="ctr"/>
                      <a:r>
                        <a:rPr lang="zh-CN" altLang="en-US" sz="1400" b="0" smtClean="0">
                          <a:latin typeface="黑体" panose="02010609060101010101" charset="-122"/>
                          <a:ea typeface="黑体" panose="02010609060101010101" charset="-122"/>
                        </a:rPr>
                        <a:t>情况</a:t>
                      </a:r>
                      <a:endParaRPr lang="zh-CN" altLang="en-US" sz="1400" b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p>
                      <a:endParaRPr lang="zh-CN" altLang="en-US" sz="1400" b="1"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0830">
                <a:tc gridSpan="2">
                  <a:txBody>
                    <a:bodyPr/>
                    <a:p>
                      <a:pPr algn="ctr"/>
                      <a:r>
                        <a:rPr lang="zh-CN" altLang="en-US" sz="1400" b="0" smtClean="0">
                          <a:latin typeface="黑体" panose="02010609060101010101" charset="-122"/>
                          <a:ea typeface="黑体" panose="02010609060101010101" charset="-122"/>
                        </a:rPr>
                        <a:t>择偶要求</a:t>
                      </a:r>
                      <a:endParaRPr lang="zh-CN" altLang="en-US" sz="1400" b="0" smtClean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p>
                      <a:endParaRPr lang="zh-CN" altLang="en-US" sz="1400" b="1"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67055">
                <a:tc gridSpan="2">
                  <a:txBody>
                    <a:bodyPr/>
                    <a:p>
                      <a:pPr algn="ctr"/>
                      <a:r>
                        <a:rPr lang="zh-CN" altLang="en-US" sz="1400" b="1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联系方式</a:t>
                      </a:r>
                      <a:endParaRPr lang="zh-CN" altLang="en-US" sz="1400" b="1" kern="1200" smtClean="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 gridSpan="5">
                  <a:txBody>
                    <a:bodyPr/>
                    <a:p>
                      <a:r>
                        <a:rPr lang="zh-CN" altLang="en-US" sz="1200" b="1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如有意向，请到一楼婚恋交友窗口具体咨询。</a:t>
                      </a:r>
                      <a:endParaRPr lang="zh-CN" altLang="en-US" sz="1200" b="1" kern="1200" smtClean="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6649720" y="2416175"/>
            <a:ext cx="13258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生活照一张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尺寸</a:t>
            </a:r>
            <a:r>
              <a:rPr lang="en-US" altLang="zh-CN"/>
              <a:t>14x10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0" t="18148" b="20201"/>
          <a:stretch>
            <a:fillRect/>
          </a:stretch>
        </p:blipFill>
        <p:spPr>
          <a:xfrm>
            <a:off x="-76200" y="-319405"/>
            <a:ext cx="10175875" cy="7177405"/>
          </a:xfrm>
          <a:prstGeom prst="rect">
            <a:avLst/>
          </a:prstGeom>
          <a:ln>
            <a:noFill/>
          </a:ln>
        </p:spPr>
      </p:pic>
      <p:graphicFrame>
        <p:nvGraphicFramePr>
          <p:cNvPr id="2" name="表格 1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307975" y="1005840"/>
          <a:ext cx="4685665" cy="536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9110"/>
                <a:gridCol w="771525"/>
                <a:gridCol w="320675"/>
                <a:gridCol w="488950"/>
                <a:gridCol w="895350"/>
                <a:gridCol w="840740"/>
                <a:gridCol w="869315"/>
              </a:tblGrid>
              <a:tr h="497205">
                <a:tc gridSpan="7">
                  <a:txBody>
                    <a:bodyPr/>
                    <a:p>
                      <a:pPr algn="ctr"/>
                      <a:r>
                        <a:rPr lang="en-US" altLang="zh-CN" sz="1800" b="1" smtClean="0">
                          <a:latin typeface="仿宋" panose="02010609060101010101" charset="-122"/>
                          <a:ea typeface="仿宋" panose="02010609060101010101" charset="-122"/>
                          <a:sym typeface="+mn-ea"/>
                        </a:rPr>
                        <a:t>“</a:t>
                      </a:r>
                      <a:r>
                        <a:rPr lang="zh-CN" altLang="en-US" sz="1800" b="1" smtClean="0">
                          <a:latin typeface="仿宋" panose="02010609060101010101" charset="-122"/>
                          <a:ea typeface="仿宋" panose="02010609060101010101" charset="-122"/>
                          <a:sym typeface="+mn-ea"/>
                        </a:rPr>
                        <a:t>会聚良缘</a:t>
                      </a:r>
                      <a:r>
                        <a:rPr lang="en-US" altLang="zh-CN" sz="1800" b="1" smtClean="0">
                          <a:latin typeface="仿宋" panose="02010609060101010101" charset="-122"/>
                          <a:ea typeface="仿宋" panose="02010609060101010101" charset="-122"/>
                          <a:sym typeface="+mn-ea"/>
                        </a:rPr>
                        <a:t> </a:t>
                      </a:r>
                      <a:r>
                        <a:rPr lang="zh-CN" altLang="en-US" sz="1800" b="1" smtClean="0">
                          <a:latin typeface="仿宋" panose="02010609060101010101" charset="-122"/>
                          <a:ea typeface="仿宋" panose="02010609060101010101" charset="-122"/>
                          <a:sym typeface="+mn-ea"/>
                        </a:rPr>
                        <a:t>泉城有约</a:t>
                      </a:r>
                      <a:r>
                        <a:rPr lang="en-US" altLang="zh-CN" sz="1800" b="1" smtClean="0">
                          <a:latin typeface="仿宋" panose="02010609060101010101" charset="-122"/>
                          <a:ea typeface="仿宋" panose="02010609060101010101" charset="-122"/>
                          <a:sym typeface="+mn-ea"/>
                        </a:rPr>
                        <a:t>”</a:t>
                      </a:r>
                      <a:r>
                        <a:rPr lang="zh-CN" altLang="en-US" sz="1800" b="1" smtClean="0">
                          <a:latin typeface="仿宋" panose="02010609060101010101" charset="-122"/>
                          <a:ea typeface="仿宋" panose="02010609060101010101" charset="-122"/>
                          <a:sym typeface="+mn-ea"/>
                        </a:rPr>
                        <a:t>单身职工信息展示卡</a:t>
                      </a:r>
                      <a:endParaRPr lang="zh-CN" altLang="en-US" sz="1800" b="1" smtClean="0"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347345">
                <a:tc>
                  <a:txBody>
                    <a:bodyPr/>
                    <a:p>
                      <a:pPr algn="ctr"/>
                      <a:r>
                        <a:rPr lang="zh-CN" altLang="en-US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编号</a:t>
                      </a:r>
                      <a:endParaRPr lang="zh-CN" altLang="en-US" sz="1100" b="0" kern="1200" smtClean="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 gridSpan="2">
                  <a:txBody>
                    <a:bodyPr/>
                    <a:p>
                      <a:pPr algn="ctr"/>
                      <a:endParaRPr lang="en-US" altLang="zh-CN" sz="14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/>
                      <a:r>
                        <a:rPr lang="zh-CN" altLang="en-US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出生</a:t>
                      </a:r>
                      <a:endParaRPr lang="en-US" altLang="zh-CN" sz="1100" b="0" kern="1200" smtClean="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  <a:p>
                      <a:pPr algn="ctr"/>
                      <a:r>
                        <a:rPr lang="zh-CN" altLang="en-US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年月</a:t>
                      </a:r>
                      <a:endParaRPr lang="zh-CN" altLang="en-US" sz="1100" b="0" kern="120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/>
                      <a:endParaRPr lang="en-US" altLang="zh-CN" sz="11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/>
                      <a:r>
                        <a:rPr lang="zh-CN" altLang="en-US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身高</a:t>
                      </a:r>
                      <a:r>
                        <a:rPr lang="en-US" altLang="zh-CN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/</a:t>
                      </a:r>
                      <a:r>
                        <a:rPr lang="zh-CN" altLang="en-US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体重</a:t>
                      </a:r>
                      <a:endParaRPr lang="zh-CN" altLang="en-US" sz="1100" b="0" kern="120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/>
                      <a:endParaRPr lang="zh-CN" altLang="en-US" sz="11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</a:tr>
              <a:tr h="374015">
                <a:tc>
                  <a:txBody>
                    <a:bodyPr/>
                    <a:p>
                      <a:pPr algn="ctr"/>
                      <a:r>
                        <a:rPr lang="zh-CN" altLang="en-US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学历</a:t>
                      </a:r>
                      <a:endParaRPr lang="zh-CN" altLang="en-US" sz="1100" b="0" kern="1200" smtClean="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R w="12700" cmpd="sng">
                      <a:solidFill>
                        <a:schemeClr val="tx1"/>
                      </a:solidFill>
                      <a:prstDash val="solid"/>
                    </a:lnR>
                  </a:tcPr>
                </a:tc>
                <a:tc gridSpan="2">
                  <a:txBody>
                    <a:bodyPr/>
                    <a:p>
                      <a:pPr algn="ctr"/>
                      <a:endParaRPr lang="zh-CN" altLang="en-US" sz="14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/>
                      <a:r>
                        <a:rPr lang="zh-CN" altLang="en-US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民族</a:t>
                      </a:r>
                      <a:endParaRPr lang="zh-CN" altLang="en-US" sz="1100" b="0" kern="1200" smtClean="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/>
                      <a:endParaRPr lang="zh-CN" altLang="en-US" sz="11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/>
                      <a:r>
                        <a:rPr lang="zh-CN" altLang="en-US" sz="1100" b="0" kern="120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婚姻状况</a:t>
                      </a:r>
                      <a:endParaRPr lang="zh-CN" altLang="en-US" sz="1100" b="0" kern="120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/>
                      <a:endParaRPr lang="zh-CN" altLang="en-US" sz="11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416560">
                <a:tc>
                  <a:txBody>
                    <a:bodyPr/>
                    <a:p>
                      <a:pPr algn="ctr"/>
                      <a:r>
                        <a:rPr lang="zh-CN" altLang="en-US" sz="1100" b="0" smtClean="0">
                          <a:latin typeface="黑体" panose="02010609060101010101" charset="-122"/>
                          <a:ea typeface="黑体" panose="02010609060101010101" charset="-122"/>
                          <a:sym typeface="+mn-ea"/>
                        </a:rPr>
                        <a:t>籍贯</a:t>
                      </a:r>
                      <a:endParaRPr lang="zh-CN" altLang="en-US" sz="1100" b="0" kern="1200" smtClean="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  <a:sym typeface="+mn-ea"/>
                      </a:endParaRPr>
                    </a:p>
                  </a:txBody>
                  <a:tcPr marL="82768" marR="82768" marT="41384" marB="41384" anchor="ctr">
                    <a:lnR w="12700" cmpd="sng">
                      <a:solidFill>
                        <a:schemeClr val="tx1"/>
                      </a:solidFill>
                      <a:prstDash val="solid"/>
                    </a:lnR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gridSpan="6">
                  <a:txBody>
                    <a:bodyPr/>
                    <a:p>
                      <a:pPr algn="l"/>
                      <a:r>
                        <a:rPr lang="zh-CN" altLang="en-US" sz="1400" b="1" kern="1200">
                          <a:solidFill>
                            <a:schemeClr val="tx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+mn-cs"/>
                        </a:rPr>
                        <a:t>山东省济南市</a:t>
                      </a:r>
                      <a:endParaRPr lang="zh-CN" altLang="en-US" sz="14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6863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100" b="0" kern="120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工作单位</a:t>
                      </a:r>
                      <a:endParaRPr lang="zh-CN" altLang="en-US" sz="1100" b="0" kern="120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R w="12700" cmpd="sng">
                      <a:solidFill>
                        <a:schemeClr val="tx1"/>
                      </a:solidFill>
                      <a:prstDash val="solid"/>
                    </a:lnR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gridSpan="6">
                  <a:txBody>
                    <a:bodyPr/>
                    <a:p>
                      <a:pPr algn="l">
                        <a:buNone/>
                      </a:pPr>
                      <a:endParaRPr lang="zh-CN" altLang="en-US" sz="14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62355">
                <a:tc gridSpan="2">
                  <a:txBody>
                    <a:bodyPr/>
                    <a:p>
                      <a:pPr algn="ctr"/>
                      <a:r>
                        <a:rPr lang="zh-CN" altLang="en-US" sz="1400" b="0" smtClean="0">
                          <a:latin typeface="黑体" panose="02010609060101010101" charset="-122"/>
                          <a:ea typeface="黑体" panose="02010609060101010101" charset="-122"/>
                        </a:rPr>
                        <a:t>个人其他</a:t>
                      </a:r>
                      <a:endParaRPr lang="en-US" altLang="zh-CN" sz="1400" b="0" smtClean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  <a:p>
                      <a:pPr algn="ctr"/>
                      <a:r>
                        <a:rPr lang="zh-CN" altLang="en-US" sz="1400" b="0" smtClean="0">
                          <a:latin typeface="黑体" panose="02010609060101010101" charset="-122"/>
                          <a:ea typeface="黑体" panose="02010609060101010101" charset="-122"/>
                        </a:rPr>
                        <a:t>情况</a:t>
                      </a:r>
                      <a:endParaRPr lang="zh-CN" altLang="en-US" sz="1400" b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p>
                      <a:endParaRPr lang="zh-CN" altLang="en-US" sz="1400" b="1"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0830">
                <a:tc gridSpan="2">
                  <a:txBody>
                    <a:bodyPr/>
                    <a:p>
                      <a:pPr algn="ctr"/>
                      <a:r>
                        <a:rPr lang="zh-CN" altLang="en-US" sz="1400" b="0" smtClean="0">
                          <a:latin typeface="黑体" panose="02010609060101010101" charset="-122"/>
                          <a:ea typeface="黑体" panose="02010609060101010101" charset="-122"/>
                        </a:rPr>
                        <a:t>择偶要求</a:t>
                      </a:r>
                      <a:endParaRPr lang="zh-CN" altLang="en-US" sz="1400" b="0" smtClean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p>
                      <a:endParaRPr lang="zh-CN" altLang="en-US" sz="1400" b="1"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67055">
                <a:tc gridSpan="2">
                  <a:txBody>
                    <a:bodyPr/>
                    <a:p>
                      <a:pPr algn="ctr"/>
                      <a:r>
                        <a:rPr lang="zh-CN" altLang="en-US" sz="1400" b="1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联系方式</a:t>
                      </a:r>
                      <a:endParaRPr lang="zh-CN" altLang="en-US" sz="1400" b="1" kern="1200" smtClean="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 gridSpan="5">
                  <a:txBody>
                    <a:bodyPr/>
                    <a:p>
                      <a:r>
                        <a:rPr lang="zh-CN" altLang="en-US" sz="1200" b="1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如有意向，请到一楼婚恋交友窗口具体咨询。</a:t>
                      </a:r>
                      <a:endParaRPr lang="zh-CN" altLang="en-US" sz="1200" b="1" kern="1200" smtClean="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6649720" y="2416175"/>
            <a:ext cx="13258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生活照一张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尺寸</a:t>
            </a:r>
            <a:r>
              <a:rPr lang="en-US" altLang="zh-CN"/>
              <a:t>14x10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0" t="18148" b="20201"/>
          <a:stretch>
            <a:fillRect/>
          </a:stretch>
        </p:blipFill>
        <p:spPr>
          <a:xfrm>
            <a:off x="-76200" y="-319405"/>
            <a:ext cx="10175875" cy="7177405"/>
          </a:xfrm>
          <a:prstGeom prst="rect">
            <a:avLst/>
          </a:prstGeom>
          <a:ln>
            <a:noFill/>
          </a:ln>
        </p:spPr>
      </p:pic>
      <p:graphicFrame>
        <p:nvGraphicFramePr>
          <p:cNvPr id="2" name="表格 1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307975" y="1005840"/>
          <a:ext cx="4685665" cy="536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9110"/>
                <a:gridCol w="771525"/>
                <a:gridCol w="320675"/>
                <a:gridCol w="488950"/>
                <a:gridCol w="895350"/>
                <a:gridCol w="840740"/>
                <a:gridCol w="869315"/>
              </a:tblGrid>
              <a:tr h="497205">
                <a:tc gridSpan="7">
                  <a:txBody>
                    <a:bodyPr/>
                    <a:p>
                      <a:pPr algn="ctr"/>
                      <a:r>
                        <a:rPr lang="en-US" altLang="zh-CN" sz="1800" b="1" smtClean="0">
                          <a:latin typeface="仿宋" panose="02010609060101010101" charset="-122"/>
                          <a:ea typeface="仿宋" panose="02010609060101010101" charset="-122"/>
                          <a:sym typeface="+mn-ea"/>
                        </a:rPr>
                        <a:t>“</a:t>
                      </a:r>
                      <a:r>
                        <a:rPr lang="zh-CN" altLang="en-US" sz="1800" b="1" smtClean="0">
                          <a:latin typeface="仿宋" panose="02010609060101010101" charset="-122"/>
                          <a:ea typeface="仿宋" panose="02010609060101010101" charset="-122"/>
                          <a:sym typeface="+mn-ea"/>
                        </a:rPr>
                        <a:t>会聚良缘</a:t>
                      </a:r>
                      <a:r>
                        <a:rPr lang="en-US" altLang="zh-CN" sz="1800" b="1" smtClean="0">
                          <a:latin typeface="仿宋" panose="02010609060101010101" charset="-122"/>
                          <a:ea typeface="仿宋" panose="02010609060101010101" charset="-122"/>
                          <a:sym typeface="+mn-ea"/>
                        </a:rPr>
                        <a:t> </a:t>
                      </a:r>
                      <a:r>
                        <a:rPr lang="zh-CN" altLang="en-US" sz="1800" b="1" smtClean="0">
                          <a:latin typeface="仿宋" panose="02010609060101010101" charset="-122"/>
                          <a:ea typeface="仿宋" panose="02010609060101010101" charset="-122"/>
                          <a:sym typeface="+mn-ea"/>
                        </a:rPr>
                        <a:t>泉城有约</a:t>
                      </a:r>
                      <a:r>
                        <a:rPr lang="en-US" altLang="zh-CN" sz="1800" b="1" smtClean="0">
                          <a:latin typeface="仿宋" panose="02010609060101010101" charset="-122"/>
                          <a:ea typeface="仿宋" panose="02010609060101010101" charset="-122"/>
                          <a:sym typeface="+mn-ea"/>
                        </a:rPr>
                        <a:t>”</a:t>
                      </a:r>
                      <a:r>
                        <a:rPr lang="zh-CN" altLang="en-US" sz="1800" b="1" smtClean="0">
                          <a:latin typeface="仿宋" panose="02010609060101010101" charset="-122"/>
                          <a:ea typeface="仿宋" panose="02010609060101010101" charset="-122"/>
                          <a:sym typeface="+mn-ea"/>
                        </a:rPr>
                        <a:t>单身职工信息展示卡</a:t>
                      </a:r>
                      <a:endParaRPr lang="zh-CN" altLang="en-US" sz="1800" b="1" smtClean="0"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347345">
                <a:tc>
                  <a:txBody>
                    <a:bodyPr/>
                    <a:p>
                      <a:pPr algn="ctr"/>
                      <a:r>
                        <a:rPr lang="zh-CN" altLang="en-US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编号</a:t>
                      </a:r>
                      <a:endParaRPr lang="zh-CN" altLang="en-US" sz="1100" b="0" kern="1200" smtClean="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 gridSpan="2">
                  <a:txBody>
                    <a:bodyPr/>
                    <a:p>
                      <a:pPr algn="ctr"/>
                      <a:endParaRPr lang="en-US" altLang="zh-CN" sz="14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/>
                      <a:r>
                        <a:rPr lang="zh-CN" altLang="en-US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出生</a:t>
                      </a:r>
                      <a:endParaRPr lang="en-US" altLang="zh-CN" sz="1100" b="0" kern="1200" smtClean="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  <a:p>
                      <a:pPr algn="ctr"/>
                      <a:r>
                        <a:rPr lang="zh-CN" altLang="en-US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年月</a:t>
                      </a:r>
                      <a:endParaRPr lang="zh-CN" altLang="en-US" sz="1100" b="0" kern="120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/>
                      <a:endParaRPr lang="en-US" altLang="zh-CN" sz="11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/>
                      <a:r>
                        <a:rPr lang="zh-CN" altLang="en-US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身高</a:t>
                      </a:r>
                      <a:r>
                        <a:rPr lang="en-US" altLang="zh-CN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/</a:t>
                      </a:r>
                      <a:r>
                        <a:rPr lang="zh-CN" altLang="en-US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体重</a:t>
                      </a:r>
                      <a:endParaRPr lang="zh-CN" altLang="en-US" sz="1100" b="0" kern="120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/>
                      <a:endParaRPr lang="zh-CN" altLang="en-US" sz="11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</a:tr>
              <a:tr h="374015">
                <a:tc>
                  <a:txBody>
                    <a:bodyPr/>
                    <a:p>
                      <a:pPr algn="ctr"/>
                      <a:r>
                        <a:rPr lang="zh-CN" altLang="en-US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学历</a:t>
                      </a:r>
                      <a:endParaRPr lang="zh-CN" altLang="en-US" sz="1100" b="0" kern="1200" smtClean="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R w="12700" cmpd="sng">
                      <a:solidFill>
                        <a:schemeClr val="tx1"/>
                      </a:solidFill>
                      <a:prstDash val="solid"/>
                    </a:lnR>
                  </a:tcPr>
                </a:tc>
                <a:tc gridSpan="2">
                  <a:txBody>
                    <a:bodyPr/>
                    <a:p>
                      <a:pPr algn="ctr"/>
                      <a:endParaRPr lang="zh-CN" altLang="en-US" sz="14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/>
                      <a:r>
                        <a:rPr lang="zh-CN" altLang="en-US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民族</a:t>
                      </a:r>
                      <a:endParaRPr lang="zh-CN" altLang="en-US" sz="1100" b="0" kern="1200" smtClean="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/>
                      <a:endParaRPr lang="zh-CN" altLang="en-US" sz="11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/>
                      <a:r>
                        <a:rPr lang="zh-CN" altLang="en-US" sz="1100" b="0" kern="120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婚姻状况</a:t>
                      </a:r>
                      <a:endParaRPr lang="zh-CN" altLang="en-US" sz="1100" b="0" kern="120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/>
                      <a:endParaRPr lang="zh-CN" altLang="en-US" sz="11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416560">
                <a:tc>
                  <a:txBody>
                    <a:bodyPr/>
                    <a:p>
                      <a:pPr algn="ctr"/>
                      <a:r>
                        <a:rPr lang="zh-CN" altLang="en-US" sz="1100" b="0" smtClean="0">
                          <a:latin typeface="黑体" panose="02010609060101010101" charset="-122"/>
                          <a:ea typeface="黑体" panose="02010609060101010101" charset="-122"/>
                          <a:sym typeface="+mn-ea"/>
                        </a:rPr>
                        <a:t>籍贯</a:t>
                      </a:r>
                      <a:endParaRPr lang="zh-CN" altLang="en-US" sz="1100" b="0" kern="1200" smtClean="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  <a:sym typeface="+mn-ea"/>
                      </a:endParaRPr>
                    </a:p>
                  </a:txBody>
                  <a:tcPr marL="82768" marR="82768" marT="41384" marB="41384" anchor="ctr">
                    <a:lnR w="12700" cmpd="sng">
                      <a:solidFill>
                        <a:schemeClr val="tx1"/>
                      </a:solidFill>
                      <a:prstDash val="solid"/>
                    </a:lnR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gridSpan="6">
                  <a:txBody>
                    <a:bodyPr/>
                    <a:p>
                      <a:pPr algn="l"/>
                      <a:r>
                        <a:rPr lang="zh-CN" altLang="en-US" sz="1400" b="1" kern="1200">
                          <a:solidFill>
                            <a:schemeClr val="tx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+mn-cs"/>
                        </a:rPr>
                        <a:t>山东省济南市</a:t>
                      </a:r>
                      <a:endParaRPr lang="zh-CN" altLang="en-US" sz="14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6863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100" b="0" kern="120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工作单位</a:t>
                      </a:r>
                      <a:endParaRPr lang="zh-CN" altLang="en-US" sz="1100" b="0" kern="120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R w="12700" cmpd="sng">
                      <a:solidFill>
                        <a:schemeClr val="tx1"/>
                      </a:solidFill>
                      <a:prstDash val="solid"/>
                    </a:lnR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gridSpan="6">
                  <a:txBody>
                    <a:bodyPr/>
                    <a:p>
                      <a:pPr algn="l">
                        <a:buNone/>
                      </a:pPr>
                      <a:endParaRPr lang="zh-CN" altLang="en-US" sz="14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62355">
                <a:tc gridSpan="2">
                  <a:txBody>
                    <a:bodyPr/>
                    <a:p>
                      <a:pPr algn="ctr"/>
                      <a:r>
                        <a:rPr lang="zh-CN" altLang="en-US" sz="1400" b="0" smtClean="0">
                          <a:latin typeface="黑体" panose="02010609060101010101" charset="-122"/>
                          <a:ea typeface="黑体" panose="02010609060101010101" charset="-122"/>
                        </a:rPr>
                        <a:t>个人其他</a:t>
                      </a:r>
                      <a:endParaRPr lang="en-US" altLang="zh-CN" sz="1400" b="0" smtClean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  <a:p>
                      <a:pPr algn="ctr"/>
                      <a:r>
                        <a:rPr lang="zh-CN" altLang="en-US" sz="1400" b="0" smtClean="0">
                          <a:latin typeface="黑体" panose="02010609060101010101" charset="-122"/>
                          <a:ea typeface="黑体" panose="02010609060101010101" charset="-122"/>
                        </a:rPr>
                        <a:t>情况</a:t>
                      </a:r>
                      <a:endParaRPr lang="zh-CN" altLang="en-US" sz="1400" b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p>
                      <a:endParaRPr lang="zh-CN" altLang="en-US" sz="1400" b="1"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0830">
                <a:tc gridSpan="2">
                  <a:txBody>
                    <a:bodyPr/>
                    <a:p>
                      <a:pPr algn="ctr"/>
                      <a:r>
                        <a:rPr lang="zh-CN" altLang="en-US" sz="1400" b="0" smtClean="0">
                          <a:latin typeface="黑体" panose="02010609060101010101" charset="-122"/>
                          <a:ea typeface="黑体" panose="02010609060101010101" charset="-122"/>
                        </a:rPr>
                        <a:t>择偶要求</a:t>
                      </a:r>
                      <a:endParaRPr lang="zh-CN" altLang="en-US" sz="1400" b="0" smtClean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p>
                      <a:endParaRPr lang="zh-CN" altLang="en-US" sz="1400" b="1"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67055">
                <a:tc gridSpan="2">
                  <a:txBody>
                    <a:bodyPr/>
                    <a:p>
                      <a:pPr algn="ctr"/>
                      <a:r>
                        <a:rPr lang="zh-CN" altLang="en-US" sz="1400" b="1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联系方式</a:t>
                      </a:r>
                      <a:endParaRPr lang="zh-CN" altLang="en-US" sz="1400" b="1" kern="1200" smtClean="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 gridSpan="5">
                  <a:txBody>
                    <a:bodyPr/>
                    <a:p>
                      <a:r>
                        <a:rPr lang="zh-CN" altLang="en-US" sz="1200" b="1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如有意向，请到一楼婚恋交友窗口具体咨询。</a:t>
                      </a:r>
                      <a:endParaRPr lang="zh-CN" altLang="en-US" sz="1200" b="1" kern="1200" smtClean="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6649720" y="2416175"/>
            <a:ext cx="13258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生活照一张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尺寸</a:t>
            </a:r>
            <a:r>
              <a:rPr lang="en-US" altLang="zh-CN"/>
              <a:t>14x10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TABLE_BEAUTIFY" val="smartTable{a894d0bf-3f2f-4f54-9feb-6d5706e6de10}"/>
</p:tagLst>
</file>

<file path=ppt/tags/tag2.xml><?xml version="1.0" encoding="utf-8"?>
<p:tagLst xmlns:p="http://schemas.openxmlformats.org/presentationml/2006/main">
  <p:tag name="KSO_WM_UNIT_TABLE_BEAUTIFY" val="smartTable{0c896aed-b80a-4f59-a97d-3a4753f783c2}"/>
</p:tagLst>
</file>

<file path=ppt/tags/tag3.xml><?xml version="1.0" encoding="utf-8"?>
<p:tagLst xmlns:p="http://schemas.openxmlformats.org/presentationml/2006/main">
  <p:tag name="KSO_WM_UNIT_TABLE_BEAUTIFY" val="smartTable{b12737cb-3a34-4e0c-8d59-33d6e39e884c}"/>
</p:tagLst>
</file>

<file path=ppt/tags/tag4.xml><?xml version="1.0" encoding="utf-8"?>
<p:tagLst xmlns:p="http://schemas.openxmlformats.org/presentationml/2006/main">
  <p:tag name="KSO_WPP_MARK_KEY" val="5ac1011c-a23d-4bfe-9158-f617b0e7f2a7"/>
  <p:tag name="COMMONDATA" val="eyJoZGlkIjoiN2QzYjgzMzE0ODQyM2E1MTM4YWEwOWQ4ZDZkNTQ5ODQ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1023</Words>
  <Application>WPS 演示</Application>
  <PresentationFormat>A4 纸张(210x297 毫米)</PresentationFormat>
  <Paragraphs>213</Paragraphs>
  <Slides>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4" baseType="lpstr">
      <vt:lpstr>Arial</vt:lpstr>
      <vt:lpstr>宋体</vt:lpstr>
      <vt:lpstr>Wingdings</vt:lpstr>
      <vt:lpstr>仿宋</vt:lpstr>
      <vt:lpstr>黑体</vt:lpstr>
      <vt:lpstr>等线</vt:lpstr>
      <vt:lpstr>微软雅黑</vt:lpstr>
      <vt:lpstr>Arial Unicode MS</vt:lpstr>
      <vt:lpstr>等线 Light</vt:lpstr>
      <vt:lpstr>Calibri</vt:lpstr>
      <vt:lpstr>Office 主题​​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张伟</cp:lastModifiedBy>
  <cp:revision>64</cp:revision>
  <cp:lastPrinted>2022-07-26T03:04:00Z</cp:lastPrinted>
  <dcterms:created xsi:type="dcterms:W3CDTF">2022-07-26T03:04:00Z</dcterms:created>
  <dcterms:modified xsi:type="dcterms:W3CDTF">2023-07-18T09:13:09Z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27A2DB6274624125BEC528A101F14EA1_12</vt:lpwstr>
  </property>
</Properties>
</file>